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41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22A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96096" autoAdjust="0"/>
  </p:normalViewPr>
  <p:slideViewPr>
    <p:cSldViewPr snapToGrid="0">
      <p:cViewPr varScale="1">
        <p:scale>
          <a:sx n="86" d="100"/>
          <a:sy n="86" d="100"/>
        </p:scale>
        <p:origin x="14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3412D89-6376-42FE-B6B9-B0C609425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dirty="0"/>
              <a:t>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1FEC5B-F6AB-4F48-84E2-46F6003606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64C-1CAC-4B5C-99D7-68D7E3331E81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2C857F-2C5B-4976-8C4E-61D5667ED7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B9FC91-0156-45CA-851D-5F0467EBC3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5E4E5-1856-47CF-B006-6F78374E2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850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98C38-14B7-4CA0-AA0D-C5484873404E}" type="datetimeFigureOut">
              <a:rPr lang="fr-FR" smtClean="0"/>
              <a:t>13/09/2022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3B62-B87E-4347-8BC4-04CCFCAFCF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43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1B41E-8007-4443-82B7-E1BA4C2B48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626308" y="1557519"/>
            <a:ext cx="3639844" cy="293688"/>
          </a:xfrm>
          <a:prstGeom prst="rect">
            <a:avLst/>
          </a:prstGeom>
        </p:spPr>
        <p:txBody>
          <a:bodyPr/>
          <a:lstStyle>
            <a:lvl5pPr marL="1828800" indent="0" algn="r">
              <a:buNone/>
              <a:defRPr sz="1400">
                <a:solidFill>
                  <a:schemeClr val="tx1"/>
                </a:solidFill>
                <a:latin typeface="Gilroy Light" panose="00000400000000000000" pitchFamily="50" charset="0"/>
              </a:defRPr>
            </a:lvl5pPr>
          </a:lstStyle>
          <a:p>
            <a:pPr lvl="4"/>
            <a:r>
              <a:rPr lang="fr-FR" dirty="0"/>
              <a:t>Juillet 2020</a:t>
            </a:r>
          </a:p>
        </p:txBody>
      </p:sp>
    </p:spTree>
    <p:extLst>
      <p:ext uri="{BB962C8B-B14F-4D97-AF65-F5344CB8AC3E}">
        <p14:creationId xmlns:p14="http://schemas.microsoft.com/office/powerpoint/2010/main" val="32723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45D0D6-8BC1-49DB-8979-7E5DA06823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herbe, extérieur, signe, assis&#10;&#10;Description générée automatiquement">
            <a:extLst>
              <a:ext uri="{FF2B5EF4-FFF2-40B4-BE49-F238E27FC236}">
                <a16:creationId xmlns:a16="http://schemas.microsoft.com/office/drawing/2014/main" id="{C1BDCC0A-4711-4B88-87A7-5A7A7D8B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85504" cy="6858000"/>
          </a:xfrm>
          <a:prstGeom prst="rect">
            <a:avLst/>
          </a:prstGeom>
        </p:spPr>
      </p:pic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5DD6CFDB-D53E-4DA1-9114-49100C6A29F3}"/>
              </a:ext>
            </a:extLst>
          </p:cNvPr>
          <p:cNvSpPr/>
          <p:nvPr/>
        </p:nvSpPr>
        <p:spPr>
          <a:xfrm>
            <a:off x="4050404" y="1471353"/>
            <a:ext cx="703922" cy="606829"/>
          </a:xfrm>
          <a:prstGeom prst="triangle">
            <a:avLst/>
          </a:prstGeom>
          <a:solidFill>
            <a:srgbClr val="91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B9749570-ADF2-489A-A206-84184FD02646}"/>
              </a:ext>
            </a:extLst>
          </p:cNvPr>
          <p:cNvSpPr/>
          <p:nvPr/>
        </p:nvSpPr>
        <p:spPr>
          <a:xfrm>
            <a:off x="2936498" y="3178233"/>
            <a:ext cx="703922" cy="606829"/>
          </a:xfrm>
          <a:prstGeom prst="triangle">
            <a:avLst/>
          </a:prstGeom>
          <a:solidFill>
            <a:srgbClr val="91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6D1331EF-3178-4C3A-AC93-7A3ACA05F4DB}"/>
              </a:ext>
            </a:extLst>
          </p:cNvPr>
          <p:cNvSpPr/>
          <p:nvPr/>
        </p:nvSpPr>
        <p:spPr>
          <a:xfrm>
            <a:off x="1714527" y="5095370"/>
            <a:ext cx="703922" cy="606829"/>
          </a:xfrm>
          <a:prstGeom prst="triangle">
            <a:avLst/>
          </a:prstGeom>
          <a:solidFill>
            <a:srgbClr val="91C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4F02EBE1-A4D6-4B81-BEAB-5295CBF9B4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09471" y="1625395"/>
            <a:ext cx="585787" cy="60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useo 900" panose="02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8F4E6E0D-665B-4130-8433-524A3F92DF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5565" y="3340265"/>
            <a:ext cx="585787" cy="60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useo 900" panose="02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7373A60D-650F-4662-A02A-88E5B19EF4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3594" y="5232688"/>
            <a:ext cx="585787" cy="606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Museo 900" panose="02000000000000000000" pitchFamily="50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088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DEC742-7E58-4542-B27A-430E0430DE7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051FFF3B-E196-4DB4-BCB5-037C3CE3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7258" cy="6858000"/>
          </a:xfrm>
          <a:prstGeom prst="rect">
            <a:avLst/>
          </a:prstGeom>
        </p:spPr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DE7BE68-6C4F-4B5E-A608-3A15A78E9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7840" y="723107"/>
            <a:ext cx="3220720" cy="328612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Modifiez le style du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0BE339F-C9CB-4B36-875F-5EB0F086E6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206" y="2230438"/>
            <a:ext cx="8129587" cy="357981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Museo 100" panose="02000000000000000000" pitchFamily="50" charset="0"/>
              </a:defRPr>
            </a:lvl1pPr>
            <a:lvl2pPr>
              <a:defRPr sz="1200">
                <a:latin typeface="Museo 100" panose="02000000000000000000" pitchFamily="50" charset="0"/>
              </a:defRPr>
            </a:lvl2pPr>
            <a:lvl3pPr>
              <a:defRPr sz="1200">
                <a:latin typeface="Museo 100" panose="02000000000000000000" pitchFamily="50" charset="0"/>
              </a:defRPr>
            </a:lvl3pPr>
            <a:lvl4pPr>
              <a:defRPr sz="1200">
                <a:latin typeface="Museo 100" panose="02000000000000000000" pitchFamily="50" charset="0"/>
              </a:defRPr>
            </a:lvl4pPr>
            <a:lvl5pPr>
              <a:defRPr sz="1200">
                <a:latin typeface="Museo 100" panose="02000000000000000000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6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e (1 e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D432C0A-5E1F-4095-8AA4-C21CDA006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68C22F4-C8F4-4733-AA0C-3A700F89B0ED}"/>
              </a:ext>
            </a:extLst>
          </p:cNvPr>
          <p:cNvSpPr/>
          <p:nvPr/>
        </p:nvSpPr>
        <p:spPr>
          <a:xfrm>
            <a:off x="506027" y="1340528"/>
            <a:ext cx="8131945" cy="5286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A10DB52F-F9C4-4224-B3D6-D4839D49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8D9D5E-C310-460A-938F-5ABA7270C9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3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(2 espa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26E0596-A188-4286-80A3-A18E720C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DCDBFC-10D9-40FD-B884-358D0D6FBD61}"/>
              </a:ext>
            </a:extLst>
          </p:cNvPr>
          <p:cNvSpPr/>
          <p:nvPr/>
        </p:nvSpPr>
        <p:spPr>
          <a:xfrm>
            <a:off x="506028" y="1402418"/>
            <a:ext cx="3957908" cy="5286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3EFFC6-73D1-4C2E-8629-C53C274D2363}"/>
              </a:ext>
            </a:extLst>
          </p:cNvPr>
          <p:cNvSpPr/>
          <p:nvPr/>
        </p:nvSpPr>
        <p:spPr>
          <a:xfrm>
            <a:off x="4572000" y="1402418"/>
            <a:ext cx="3957908" cy="5286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1">
            <a:extLst>
              <a:ext uri="{FF2B5EF4-FFF2-40B4-BE49-F238E27FC236}">
                <a16:creationId xmlns:a16="http://schemas.microsoft.com/office/drawing/2014/main" id="{9863359A-1EC6-4736-AB07-4E549763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EE05F32-86CA-4DD8-8595-A2671DC2B6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3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(6 espac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3DB1423-E78E-4798-9CA7-13898CFCB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45CF74-B9F1-4BB0-A66B-3F8F7D26D929}"/>
              </a:ext>
            </a:extLst>
          </p:cNvPr>
          <p:cNvSpPr/>
          <p:nvPr/>
        </p:nvSpPr>
        <p:spPr>
          <a:xfrm>
            <a:off x="4679680" y="1402418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B57887-6D13-45CF-8628-AFB5DF1C64C5}"/>
              </a:ext>
            </a:extLst>
          </p:cNvPr>
          <p:cNvSpPr/>
          <p:nvPr/>
        </p:nvSpPr>
        <p:spPr>
          <a:xfrm>
            <a:off x="613708" y="4984303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4553BB-DD09-4FB0-8E66-28FA3309B7A5}"/>
              </a:ext>
            </a:extLst>
          </p:cNvPr>
          <p:cNvSpPr/>
          <p:nvPr/>
        </p:nvSpPr>
        <p:spPr>
          <a:xfrm>
            <a:off x="613708" y="3193360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56C8F1-C842-4BA2-AFD0-84BD35E575BF}"/>
              </a:ext>
            </a:extLst>
          </p:cNvPr>
          <p:cNvSpPr/>
          <p:nvPr/>
        </p:nvSpPr>
        <p:spPr>
          <a:xfrm>
            <a:off x="613708" y="1402418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B87A62-34A3-4FDC-8C97-06C12B85C99A}"/>
              </a:ext>
            </a:extLst>
          </p:cNvPr>
          <p:cNvSpPr/>
          <p:nvPr/>
        </p:nvSpPr>
        <p:spPr>
          <a:xfrm>
            <a:off x="4679680" y="3193360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091D31-70BE-415E-A4D7-BBC696B7898C}"/>
              </a:ext>
            </a:extLst>
          </p:cNvPr>
          <p:cNvSpPr/>
          <p:nvPr/>
        </p:nvSpPr>
        <p:spPr>
          <a:xfrm>
            <a:off x="4679680" y="4984303"/>
            <a:ext cx="3957908" cy="1704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1">
            <a:extLst>
              <a:ext uri="{FF2B5EF4-FFF2-40B4-BE49-F238E27FC236}">
                <a16:creationId xmlns:a16="http://schemas.microsoft.com/office/drawing/2014/main" id="{FC70F69A-F5E1-46A7-BC81-D02BBEE7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067E251-C5A5-4B8D-9CA6-133E05EEC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6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44D39A-ADF0-4D34-A521-83708F327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A45863B1-4AD8-46BA-B6E5-A6A17023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932" y="163902"/>
            <a:ext cx="4823244" cy="324988"/>
          </a:xfrm>
          <a:prstGeom prst="rect">
            <a:avLst/>
          </a:prstGeom>
        </p:spPr>
        <p:txBody>
          <a:bodyPr/>
          <a:lstStyle>
            <a:lvl1pPr algn="r">
              <a:defRPr sz="20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E83B68-1CAF-406C-956D-BADBFDA0A643}"/>
              </a:ext>
            </a:extLst>
          </p:cNvPr>
          <p:cNvSpPr/>
          <p:nvPr userDrawn="1"/>
        </p:nvSpPr>
        <p:spPr>
          <a:xfrm>
            <a:off x="163512" y="4363946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A24930-7B6D-49BC-ACE5-A7296781E963}"/>
              </a:ext>
            </a:extLst>
          </p:cNvPr>
          <p:cNvSpPr/>
          <p:nvPr userDrawn="1"/>
        </p:nvSpPr>
        <p:spPr>
          <a:xfrm>
            <a:off x="163512" y="1869892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2DD47-C50B-4166-B168-80F2181DA1A3}"/>
              </a:ext>
            </a:extLst>
          </p:cNvPr>
          <p:cNvSpPr/>
          <p:nvPr userDrawn="1"/>
        </p:nvSpPr>
        <p:spPr>
          <a:xfrm>
            <a:off x="6944658" y="4363946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647F2-E915-44C2-A197-E62644C97895}"/>
              </a:ext>
            </a:extLst>
          </p:cNvPr>
          <p:cNvSpPr/>
          <p:nvPr userDrawn="1"/>
        </p:nvSpPr>
        <p:spPr>
          <a:xfrm>
            <a:off x="6944658" y="1869892"/>
            <a:ext cx="2035830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ADEADC-15CC-4A96-B342-B97C81015A87}"/>
              </a:ext>
            </a:extLst>
          </p:cNvPr>
          <p:cNvSpPr/>
          <p:nvPr userDrawn="1"/>
        </p:nvSpPr>
        <p:spPr>
          <a:xfrm>
            <a:off x="2362854" y="1869892"/>
            <a:ext cx="4418292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C45526-25EA-4459-ABCA-1540C8BFC9E7}"/>
              </a:ext>
            </a:extLst>
          </p:cNvPr>
          <p:cNvSpPr/>
          <p:nvPr userDrawn="1"/>
        </p:nvSpPr>
        <p:spPr>
          <a:xfrm>
            <a:off x="2362854" y="4347411"/>
            <a:ext cx="4418292" cy="23466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918399-BC46-4D4E-9839-65D19D29DF74}"/>
              </a:ext>
            </a:extLst>
          </p:cNvPr>
          <p:cNvSpPr/>
          <p:nvPr userDrawn="1"/>
        </p:nvSpPr>
        <p:spPr>
          <a:xfrm>
            <a:off x="1293963" y="630238"/>
            <a:ext cx="7798655" cy="1072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681E426-51C6-4A13-9A9A-EACDF40B29E7}"/>
              </a:ext>
            </a:extLst>
          </p:cNvPr>
          <p:cNvCxnSpPr>
            <a:cxnSpLocks/>
          </p:cNvCxnSpPr>
          <p:nvPr userDrawn="1"/>
        </p:nvCxnSpPr>
        <p:spPr>
          <a:xfrm>
            <a:off x="1293963" y="609600"/>
            <a:ext cx="0" cy="109332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D020A64-C9BA-48F2-AA62-61FC88BC21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6108" y="630238"/>
            <a:ext cx="7574380" cy="47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  <a:latin typeface="Museo 900" panose="02000000000000000000" pitchFamily="50" charset="0"/>
              </a:defRPr>
            </a:lvl1pPr>
          </a:lstStyle>
          <a:p>
            <a:pPr lvl="0"/>
            <a:r>
              <a:rPr lang="fr-FR" dirty="0">
                <a:latin typeface="Museo 900" panose="02000000000000000000" pitchFamily="50" charset="0"/>
              </a:rPr>
              <a:t>TITRE</a:t>
            </a:r>
          </a:p>
          <a:p>
            <a:pPr lvl="0"/>
            <a:r>
              <a:rPr lang="fr-FR" dirty="0">
                <a:latin typeface="Museo 900" panose="02000000000000000000" pitchFamily="50" charset="0"/>
              </a:rPr>
              <a:t>Titre</a:t>
            </a:r>
            <a:endParaRPr lang="fr-FR" dirty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9A37F4FC-5663-4A6F-8F51-52CE71BC41D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6108" y="1208718"/>
            <a:ext cx="7574380" cy="47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tx1"/>
                </a:solidFill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dirty="0">
                <a:latin typeface="Museo 100" panose="02000000000000000000" pitchFamily="50" charset="0"/>
              </a:rPr>
              <a:t>texte</a:t>
            </a:r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8F655F-F374-4E83-B86F-BB498042F3A6}"/>
              </a:ext>
            </a:extLst>
          </p:cNvPr>
          <p:cNvSpPr/>
          <p:nvPr userDrawn="1"/>
        </p:nvSpPr>
        <p:spPr>
          <a:xfrm>
            <a:off x="239697" y="609600"/>
            <a:ext cx="942116" cy="1072686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4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2FB8C7-4EF9-4E6B-A471-7BB275B58C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01339B-4BE6-47CE-8A26-E40666F7A611}"/>
              </a:ext>
            </a:extLst>
          </p:cNvPr>
          <p:cNvSpPr/>
          <p:nvPr userDrawn="1"/>
        </p:nvSpPr>
        <p:spPr>
          <a:xfrm>
            <a:off x="443505" y="4072532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462AFD-68CA-418E-A599-4F703D36F3C2}"/>
              </a:ext>
            </a:extLst>
          </p:cNvPr>
          <p:cNvSpPr/>
          <p:nvPr userDrawn="1"/>
        </p:nvSpPr>
        <p:spPr>
          <a:xfrm>
            <a:off x="443505" y="1730478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9047D3-DC50-489E-B93D-A6D28E113CB5}"/>
              </a:ext>
            </a:extLst>
          </p:cNvPr>
          <p:cNvSpPr/>
          <p:nvPr userDrawn="1"/>
        </p:nvSpPr>
        <p:spPr>
          <a:xfrm>
            <a:off x="4762491" y="1730478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561A3D-174D-4973-BA7F-B1FA58CF2E3A}"/>
              </a:ext>
            </a:extLst>
          </p:cNvPr>
          <p:cNvSpPr/>
          <p:nvPr userDrawn="1"/>
        </p:nvSpPr>
        <p:spPr>
          <a:xfrm>
            <a:off x="4762491" y="4072532"/>
            <a:ext cx="3957908" cy="2175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21">
            <a:extLst>
              <a:ext uri="{FF2B5EF4-FFF2-40B4-BE49-F238E27FC236}">
                <a16:creationId xmlns:a16="http://schemas.microsoft.com/office/drawing/2014/main" id="{70AF2174-17B3-441E-A7E9-CD22B2525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46" y="125999"/>
            <a:ext cx="6855226" cy="274067"/>
          </a:xfrm>
          <a:prstGeom prst="rect">
            <a:avLst/>
          </a:prstGeom>
        </p:spPr>
        <p:txBody>
          <a:bodyPr/>
          <a:lstStyle>
            <a:lvl1pPr algn="r">
              <a:defRPr sz="1400" cap="all" baseline="0">
                <a:latin typeface="Gilroy ExtraBold" panose="00000900000000000000" pitchFamily="50" charset="0"/>
                <a:cs typeface="Neutrif Studio ExtraBold" panose="000009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49EAAD0D-ADE4-4FB4-8165-90014FBDE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4538" y="479425"/>
            <a:ext cx="5353050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useo 100" panose="02000000000000000000" pitchFamily="50" charset="0"/>
              </a:defRPr>
            </a:lvl1pPr>
          </a:lstStyle>
          <a:p>
            <a:pPr lvl="0"/>
            <a:r>
              <a:rPr lang="fr-FR" sz="1000" dirty="0"/>
              <a:t>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93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0FC6FED-1D82-47C2-99C5-562188070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8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6" r:id="rId7"/>
    <p:sldLayoutId id="214748370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3F168EC-84B6-4A71-93D4-F145C77DF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06426"/>
              </p:ext>
            </p:extLst>
          </p:nvPr>
        </p:nvGraphicFramePr>
        <p:xfrm>
          <a:off x="1541632" y="1800568"/>
          <a:ext cx="6098560" cy="405747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3163">
                  <a:extLst>
                    <a:ext uri="{9D8B030D-6E8A-4147-A177-3AD203B41FA5}">
                      <a16:colId xmlns:a16="http://schemas.microsoft.com/office/drawing/2014/main" val="1944220195"/>
                    </a:ext>
                  </a:extLst>
                </a:gridCol>
                <a:gridCol w="2394539">
                  <a:extLst>
                    <a:ext uri="{9D8B030D-6E8A-4147-A177-3AD203B41FA5}">
                      <a16:colId xmlns:a16="http://schemas.microsoft.com/office/drawing/2014/main" val="3066924710"/>
                    </a:ext>
                  </a:extLst>
                </a:gridCol>
                <a:gridCol w="1328344">
                  <a:extLst>
                    <a:ext uri="{9D8B030D-6E8A-4147-A177-3AD203B41FA5}">
                      <a16:colId xmlns:a16="http://schemas.microsoft.com/office/drawing/2014/main" val="271798535"/>
                    </a:ext>
                  </a:extLst>
                </a:gridCol>
                <a:gridCol w="261017">
                  <a:extLst>
                    <a:ext uri="{9D8B030D-6E8A-4147-A177-3AD203B41FA5}">
                      <a16:colId xmlns:a16="http://schemas.microsoft.com/office/drawing/2014/main" val="370470416"/>
                    </a:ext>
                  </a:extLst>
                </a:gridCol>
                <a:gridCol w="1308546">
                  <a:extLst>
                    <a:ext uri="{9D8B030D-6E8A-4147-A177-3AD203B41FA5}">
                      <a16:colId xmlns:a16="http://schemas.microsoft.com/office/drawing/2014/main" val="1484101950"/>
                    </a:ext>
                  </a:extLst>
                </a:gridCol>
                <a:gridCol w="312951">
                  <a:extLst>
                    <a:ext uri="{9D8B030D-6E8A-4147-A177-3AD203B41FA5}">
                      <a16:colId xmlns:a16="http://schemas.microsoft.com/office/drawing/2014/main" val="362317043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tx1"/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rgbClr val="006666"/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April 2022/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Avril 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Cumulative 2022/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Cumulative 2021</a:t>
                      </a:r>
                      <a:endParaRPr lang="fr-FR" sz="800" b="1" kern="1200" dirty="0">
                        <a:solidFill>
                          <a:schemeClr val="bg1"/>
                        </a:solidFill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45829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Turnover of French Agricultural Equipment manufacturers</a:t>
                      </a:r>
                      <a:endParaRPr kumimoji="0" 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+1,0%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+4,5%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2021007"/>
                  </a:ext>
                </a:extLst>
              </a:tr>
              <a:tr h="327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u="none" strike="noStrike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</a:rPr>
                        <a:t>French Exports of agricultural Equipment</a:t>
                      </a:r>
                      <a:endParaRPr kumimoji="0" 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+1,1%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+3,2 %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4757724"/>
                  </a:ext>
                </a:extLst>
              </a:tr>
              <a:tr h="327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u="none" strike="noStrike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</a:rPr>
                        <a:t>Turnover of Agricultural Equipment </a:t>
                      </a:r>
                      <a:r>
                        <a:rPr kumimoji="0" lang="fr-FR" sz="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</a:rPr>
                        <a:t>trade</a:t>
                      </a:r>
                      <a:endParaRPr kumimoji="0" 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+0,2%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+6,5%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21753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rgbClr val="2D2D2D"/>
                          </a:solidFill>
                          <a:latin typeface="Museo 300" panose="02000000000000000000" pitchFamily="50" charset="0"/>
                        </a:rPr>
                        <a:t>French Imports of Agricultural Equipment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+2,7%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A62147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+16,5%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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0952017"/>
                  </a:ext>
                </a:extLst>
              </a:tr>
              <a:tr h="430804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solidFill>
                          <a:schemeClr val="tx1"/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Janvier 2022/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Janvier 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Cumulative 2022/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Cumulative 2021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81827"/>
                  </a:ext>
                </a:extLst>
              </a:tr>
              <a:tr h="327767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accent4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First registrations of Agricultural </a:t>
                      </a:r>
                      <a:r>
                        <a:rPr kumimoji="0" lang="fr-FR" sz="8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tractors</a:t>
                      </a:r>
                      <a:endParaRPr kumimoji="0" lang="fr-FR" sz="800" u="sng" strike="noStrike" kern="1200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+16,5%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+6.0 %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446052"/>
                  </a:ext>
                </a:extLst>
              </a:tr>
              <a:tr h="463943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French Market Outlook </a:t>
                      </a: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: European manufacturers opinion Balance</a:t>
                      </a:r>
                      <a:endParaRPr kumimoji="0" lang="fr-FR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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>
                          <a:solidFill>
                            <a:schemeClr val="tx1"/>
                          </a:solidFill>
                          <a:latin typeface="Museo 300" panose="02000000000000000000" pitchFamily="50" charset="0"/>
                        </a:rPr>
                        <a:t>+29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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984494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Déc. 2021/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</a:rPr>
                        <a:t>Déc. </a:t>
                      </a: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2020</a:t>
                      </a:r>
                      <a:endParaRPr lang="fr-FR" sz="800" b="1" dirty="0">
                        <a:solidFill>
                          <a:schemeClr val="bg1"/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Cumulative 2021/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Cumulative 2020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92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C1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153988"/>
                  </a:ext>
                </a:extLst>
              </a:tr>
              <a:tr h="327767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Agricultural </a:t>
                      </a:r>
                      <a:r>
                        <a:rPr kumimoji="0" lang="fr-FR" sz="8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products</a:t>
                      </a:r>
                      <a:r>
                        <a:rPr kumimoji="0" lang="fr-FR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 production </a:t>
                      </a:r>
                      <a:r>
                        <a:rPr kumimoji="0" lang="fr-FR" sz="8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prices</a:t>
                      </a:r>
                      <a:endParaRPr kumimoji="0" lang="fr-FR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+28,9 %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</a:rPr>
                        <a:t>+23,6 %</a:t>
                      </a:r>
                      <a:endParaRPr kumimoji="0" lang="fr-F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seo 300" panose="02000000000000000000" pitchFamily="50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31261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Museo 300" panose="02000000000000000000" pitchFamily="50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D2D2D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Input prices paid by farmers</a:t>
                      </a:r>
                      <a:endParaRPr kumimoji="0" lang="fr-FR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2D2D2D"/>
                        </a:solidFill>
                        <a:effectLst/>
                        <a:latin typeface="Museo 300" panose="02000000000000000000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  <a:ea typeface="+mn-ea"/>
                          <a:cs typeface="+mn-cs"/>
                        </a:rPr>
                        <a:t>+25,3%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seo 300" panose="02000000000000000000" pitchFamily="50" charset="0"/>
                          <a:ea typeface="ＭＳ Ｐゴシック" charset="0"/>
                          <a:cs typeface="ＭＳ Ｐゴシック" charset="0"/>
                        </a:rPr>
                        <a:t>+21,8%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186917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704D4886-C0CC-4B0D-A1AF-1EF12834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Main </a:t>
            </a:r>
            <a:r>
              <a:rPr lang="fr-FR" b="1"/>
              <a:t>ECONOMIC INDICATORS FRENCH MARKET</a:t>
            </a:r>
            <a:endParaRPr lang="fr-FR" b="1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106EB47D-4388-45C9-8705-D04E6F835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0196" y="4441930"/>
            <a:ext cx="168782" cy="200713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A9CB6744-E6BE-477A-89AE-DBCDECB87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4114" y="4080117"/>
            <a:ext cx="330586" cy="200713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FD413DC9-4BDB-46CA-9AC9-F77EAB50C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0197" y="2231924"/>
            <a:ext cx="172462" cy="20161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A0060E4-ECA2-4831-A0FD-EF2992897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8462" y="5203362"/>
            <a:ext cx="186528" cy="225464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B12742C9-A731-4B27-A059-D6FAA549A9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6052" t="21364" r="38842" b="38546"/>
          <a:stretch/>
        </p:blipFill>
        <p:spPr>
          <a:xfrm>
            <a:off x="1662698" y="2591401"/>
            <a:ext cx="258059" cy="200713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A85206C3-5736-4740-A829-E67838C87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0198" y="2955225"/>
            <a:ext cx="172462" cy="201611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4A4E6EAD-37FC-40E8-9A9D-42C8C0EEAD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36801" y="3319949"/>
            <a:ext cx="259254" cy="200713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091C302F-BA76-433E-B432-FD776EE5E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98462" y="5524474"/>
            <a:ext cx="186528" cy="22546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E8F10CD-A446-40A4-B529-B732E63A4D6E}"/>
              </a:ext>
            </a:extLst>
          </p:cNvPr>
          <p:cNvSpPr txBox="1"/>
          <p:nvPr/>
        </p:nvSpPr>
        <p:spPr>
          <a:xfrm>
            <a:off x="5728903" y="5121553"/>
            <a:ext cx="328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fr-FR" sz="1200" dirty="0">
                <a:solidFill>
                  <a:srgbClr val="008D39"/>
                </a:solidFill>
                <a:latin typeface="Calibri" panose="020F0502020204030204"/>
                <a:sym typeface="Wingdings" panose="05000000000000000000" pitchFamily="2" charset="2"/>
              </a:rPr>
              <a:t></a:t>
            </a:r>
            <a:endParaRPr lang="fr-FR" sz="1200" dirty="0">
              <a:solidFill>
                <a:srgbClr val="008D39"/>
              </a:solidFill>
              <a:latin typeface="Calibri" panose="020F0502020204030204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44F53E-312C-449E-B566-8CCAA5D4C765}"/>
              </a:ext>
            </a:extLst>
          </p:cNvPr>
          <p:cNvSpPr txBox="1"/>
          <p:nvPr/>
        </p:nvSpPr>
        <p:spPr>
          <a:xfrm>
            <a:off x="5741458" y="5462212"/>
            <a:ext cx="328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fr-FR" sz="1200" dirty="0">
                <a:solidFill>
                  <a:srgbClr val="008D39"/>
                </a:solidFill>
                <a:latin typeface="Calibri" panose="020F0502020204030204"/>
                <a:sym typeface="Wingdings" panose="05000000000000000000" pitchFamily="2" charset="2"/>
              </a:rPr>
              <a:t></a:t>
            </a:r>
            <a:endParaRPr lang="fr-FR" sz="1200" dirty="0">
              <a:solidFill>
                <a:srgbClr val="008D39"/>
              </a:solidFill>
              <a:latin typeface="Calibri" panose="020F0502020204030204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6912C3-188D-4D82-B506-E0F21F8DD3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18" y="1235948"/>
            <a:ext cx="734906" cy="51902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59F0F4E-1E0D-48DA-738D-5574D5223C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9827" y="3219011"/>
            <a:ext cx="280440" cy="2804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CA92ED9-9AC3-EC24-CCD2-DD378EA6DA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7332" y="2231044"/>
            <a:ext cx="278916" cy="28348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506FD1A-F03C-BBE6-710D-CF7100EB8D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9827" y="2591401"/>
            <a:ext cx="278916" cy="2834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8DF6C93A-6F38-7DB6-6A47-F01AA387F4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61276" y="2914285"/>
            <a:ext cx="278916" cy="283489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DD066C47-79C8-F2E0-3260-AEDD860BCE72}"/>
              </a:ext>
            </a:extLst>
          </p:cNvPr>
          <p:cNvSpPr txBox="1"/>
          <p:nvPr/>
        </p:nvSpPr>
        <p:spPr>
          <a:xfrm>
            <a:off x="7281086" y="5121553"/>
            <a:ext cx="328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fr-FR" sz="1200" dirty="0">
                <a:solidFill>
                  <a:srgbClr val="008D39"/>
                </a:solidFill>
                <a:latin typeface="Calibri" panose="020F0502020204030204"/>
                <a:sym typeface="Wingdings" panose="05000000000000000000" pitchFamily="2" charset="2"/>
              </a:rPr>
              <a:t></a:t>
            </a:r>
            <a:endParaRPr lang="fr-FR" sz="1200" dirty="0">
              <a:solidFill>
                <a:srgbClr val="008D39"/>
              </a:solidFill>
              <a:latin typeface="Calibri" panose="020F0502020204030204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B889235-9423-42D3-F0A9-0E2D354DFECE}"/>
              </a:ext>
            </a:extLst>
          </p:cNvPr>
          <p:cNvSpPr txBox="1"/>
          <p:nvPr/>
        </p:nvSpPr>
        <p:spPr>
          <a:xfrm>
            <a:off x="7283812" y="5522485"/>
            <a:ext cx="328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fr-FR" sz="1200" dirty="0">
                <a:solidFill>
                  <a:srgbClr val="008D39"/>
                </a:solidFill>
                <a:latin typeface="Calibri" panose="020F0502020204030204"/>
                <a:sym typeface="Wingdings" panose="05000000000000000000" pitchFamily="2" charset="2"/>
              </a:rPr>
              <a:t></a:t>
            </a:r>
            <a:endParaRPr lang="fr-FR" sz="1200" dirty="0">
              <a:solidFill>
                <a:srgbClr val="008D39"/>
              </a:solidFill>
              <a:latin typeface="Calibri" panose="020F0502020204030204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33F21320-B2DA-C75D-AB5E-4BA8DB8CA80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71424" y="2187343"/>
            <a:ext cx="243861" cy="22862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67F3E5FD-E342-C646-7BB3-4F2E6D4351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3979" y="2572770"/>
            <a:ext cx="243861" cy="22862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5F0B99F8-0184-BEE3-0F2D-CC0449555A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99827" y="2926731"/>
            <a:ext cx="243861" cy="22862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47A801D8-1B4D-AFEB-5807-25127DE82D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85846" y="4100700"/>
            <a:ext cx="236240" cy="24386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666961A-C839-E461-DC67-202954F36D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2896" y="4062596"/>
            <a:ext cx="251482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67351"/>
      </p:ext>
    </p:extLst>
  </p:cSld>
  <p:clrMapOvr>
    <a:masterClrMapping/>
  </p:clrMapOvr>
</p:sld>
</file>

<file path=ppt/theme/theme1.xml><?xml version="1.0" encoding="utf-8"?>
<a:theme xmlns:a="http://schemas.openxmlformats.org/drawingml/2006/main" name="AXEMA_2020_2407">
  <a:themeElements>
    <a:clrScheme name="AXEMA 2020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6666"/>
      </a:accent1>
      <a:accent2>
        <a:srgbClr val="91C141"/>
      </a:accent2>
      <a:accent3>
        <a:srgbClr val="008D39"/>
      </a:accent3>
      <a:accent4>
        <a:srgbClr val="00A4A1"/>
      </a:accent4>
      <a:accent5>
        <a:srgbClr val="22AAE2"/>
      </a:accent5>
      <a:accent6>
        <a:srgbClr val="941837"/>
      </a:accent6>
      <a:hlink>
        <a:srgbClr val="91C141"/>
      </a:hlink>
      <a:folHlink>
        <a:srgbClr val="027399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MA_2020_2407" id="{29F66045-6801-4ECE-BB2D-E61FB8348FBF}" vid="{CBA3927F-884A-4C29-915A-5ED99AC9710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AXEMA_2020_2407</Template>
  <TotalTime>0</TotalTime>
  <Words>133</Words>
  <Application>Microsoft Office PowerPoint</Application>
  <PresentationFormat>Affichage à l'écran (4:3)</PresentationFormat>
  <Paragraphs>44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Calibri</vt:lpstr>
      <vt:lpstr>Gilroy ExtraBold</vt:lpstr>
      <vt:lpstr>Gilroy Light</vt:lpstr>
      <vt:lpstr>Museo 100</vt:lpstr>
      <vt:lpstr>Museo 300</vt:lpstr>
      <vt:lpstr>Museo 900</vt:lpstr>
      <vt:lpstr>AXEMA_2020_2407</vt:lpstr>
      <vt:lpstr>Main ECONOMIC INDICATORS FRENCH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Desnos</dc:creator>
  <cp:lastModifiedBy>Valérie LESCAUT</cp:lastModifiedBy>
  <cp:revision>2302</cp:revision>
  <cp:lastPrinted>2022-02-14T10:35:33Z</cp:lastPrinted>
  <dcterms:created xsi:type="dcterms:W3CDTF">2020-08-03T06:05:53Z</dcterms:created>
  <dcterms:modified xsi:type="dcterms:W3CDTF">2022-09-13T08:05:34Z</dcterms:modified>
</cp:coreProperties>
</file>