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00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22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0" autoAdjust="0"/>
    <p:restoredTop sz="96096" autoAdjust="0"/>
  </p:normalViewPr>
  <p:slideViewPr>
    <p:cSldViewPr snapToGrid="0">
      <p:cViewPr varScale="1">
        <p:scale>
          <a:sx n="86" d="100"/>
          <a:sy n="86" d="100"/>
        </p:scale>
        <p:origin x="14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3412D89-6376-42FE-B6B9-B0C609425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1FEC5B-F6AB-4F48-84E2-46F600360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64C-1CAC-4B5C-99D7-68D7E3331E81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2C857F-2C5B-4976-8C4E-61D5667ED7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B9FC91-0156-45CA-851D-5F0467EBC3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E4E5-1856-47CF-B006-6F78374E2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8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98C38-14B7-4CA0-AA0D-C5484873404E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3B62-B87E-4347-8BC4-04CCFCAFC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3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1B41E-8007-4443-82B7-E1BA4C2B48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626308" y="1557519"/>
            <a:ext cx="3639844" cy="293688"/>
          </a:xfrm>
          <a:prstGeom prst="rect">
            <a:avLst/>
          </a:prstGeom>
        </p:spPr>
        <p:txBody>
          <a:bodyPr/>
          <a:lstStyle>
            <a:lvl5pPr marL="1828800" indent="0" algn="r">
              <a:buNone/>
              <a:defRPr sz="1400">
                <a:solidFill>
                  <a:schemeClr val="tx1"/>
                </a:solidFill>
                <a:latin typeface="Gilroy Light" panose="00000400000000000000" pitchFamily="50" charset="0"/>
              </a:defRPr>
            </a:lvl5pPr>
          </a:lstStyle>
          <a:p>
            <a:pPr lvl="4"/>
            <a:r>
              <a:rPr lang="fr-FR" dirty="0"/>
              <a:t>Juillet 2020</a:t>
            </a:r>
          </a:p>
        </p:txBody>
      </p:sp>
    </p:spTree>
    <p:extLst>
      <p:ext uri="{BB962C8B-B14F-4D97-AF65-F5344CB8AC3E}">
        <p14:creationId xmlns:p14="http://schemas.microsoft.com/office/powerpoint/2010/main" val="32723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45D0D6-8BC1-49DB-8979-7E5DA06823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herbe, extérieur, signe, assis&#10;&#10;Description générée automatiquement">
            <a:extLst>
              <a:ext uri="{FF2B5EF4-FFF2-40B4-BE49-F238E27FC236}">
                <a16:creationId xmlns:a16="http://schemas.microsoft.com/office/drawing/2014/main" id="{C1BDCC0A-4711-4B88-87A7-5A7A7D8B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5504" cy="6858000"/>
          </a:xfrm>
          <a:prstGeom prst="rect">
            <a:avLst/>
          </a:prstGeom>
        </p:spPr>
      </p:pic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5DD6CFDB-D53E-4DA1-9114-49100C6A29F3}"/>
              </a:ext>
            </a:extLst>
          </p:cNvPr>
          <p:cNvSpPr/>
          <p:nvPr/>
        </p:nvSpPr>
        <p:spPr>
          <a:xfrm>
            <a:off x="4050404" y="1471353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B9749570-ADF2-489A-A206-84184FD02646}"/>
              </a:ext>
            </a:extLst>
          </p:cNvPr>
          <p:cNvSpPr/>
          <p:nvPr/>
        </p:nvSpPr>
        <p:spPr>
          <a:xfrm>
            <a:off x="2936498" y="3178233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6D1331EF-3178-4C3A-AC93-7A3ACA05F4DB}"/>
              </a:ext>
            </a:extLst>
          </p:cNvPr>
          <p:cNvSpPr/>
          <p:nvPr/>
        </p:nvSpPr>
        <p:spPr>
          <a:xfrm>
            <a:off x="1714527" y="5095370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F02EBE1-A4D6-4B81-BEAB-5295CBF9B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9471" y="1625395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8F4E6E0D-665B-4130-8433-524A3F92DF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5565" y="3340265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7373A60D-650F-4662-A02A-88E5B19E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3594" y="5232688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88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DEC742-7E58-4542-B27A-430E0430DE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051FFF3B-E196-4DB4-BCB5-037C3CE3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7258" cy="685800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DE7BE68-6C4F-4B5E-A608-3A15A78E9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7840" y="723107"/>
            <a:ext cx="3220720" cy="32861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0BE339F-C9CB-4B36-875F-5EB0F086E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206" y="2230438"/>
            <a:ext cx="8129587" cy="357981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useo 100" panose="02000000000000000000" pitchFamily="50" charset="0"/>
              </a:defRPr>
            </a:lvl1pPr>
            <a:lvl2pPr>
              <a:defRPr sz="1200">
                <a:latin typeface="Museo 100" panose="02000000000000000000" pitchFamily="50" charset="0"/>
              </a:defRPr>
            </a:lvl2pPr>
            <a:lvl3pPr>
              <a:defRPr sz="1200">
                <a:latin typeface="Museo 100" panose="02000000000000000000" pitchFamily="50" charset="0"/>
              </a:defRPr>
            </a:lvl3pPr>
            <a:lvl4pPr>
              <a:defRPr sz="1200">
                <a:latin typeface="Museo 100" panose="02000000000000000000" pitchFamily="50" charset="0"/>
              </a:defRPr>
            </a:lvl4pPr>
            <a:lvl5pPr>
              <a:defRPr sz="1200">
                <a:latin typeface="Museo 100" panose="020000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6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(1 e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D432C0A-5E1F-4095-8AA4-C21CDA00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8C22F4-C8F4-4733-AA0C-3A700F89B0ED}"/>
              </a:ext>
            </a:extLst>
          </p:cNvPr>
          <p:cNvSpPr/>
          <p:nvPr/>
        </p:nvSpPr>
        <p:spPr>
          <a:xfrm>
            <a:off x="506027" y="1340528"/>
            <a:ext cx="8131945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A10DB52F-F9C4-4224-B3D6-D4839D49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8D9D5E-C310-460A-938F-5ABA7270C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3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(2 espa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26E0596-A188-4286-80A3-A18E720C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DCDBFC-10D9-40FD-B884-358D0D6FBD61}"/>
              </a:ext>
            </a:extLst>
          </p:cNvPr>
          <p:cNvSpPr/>
          <p:nvPr/>
        </p:nvSpPr>
        <p:spPr>
          <a:xfrm>
            <a:off x="506028" y="1402418"/>
            <a:ext cx="3957908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EFFC6-73D1-4C2E-8629-C53C274D2363}"/>
              </a:ext>
            </a:extLst>
          </p:cNvPr>
          <p:cNvSpPr/>
          <p:nvPr/>
        </p:nvSpPr>
        <p:spPr>
          <a:xfrm>
            <a:off x="4572000" y="1402418"/>
            <a:ext cx="3957908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1">
            <a:extLst>
              <a:ext uri="{FF2B5EF4-FFF2-40B4-BE49-F238E27FC236}">
                <a16:creationId xmlns:a16="http://schemas.microsoft.com/office/drawing/2014/main" id="{9863359A-1EC6-4736-AB07-4E549763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EE05F32-86CA-4DD8-8595-A2671DC2B6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3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(6 espa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3DB1423-E78E-4798-9CA7-13898CFC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45CF74-B9F1-4BB0-A66B-3F8F7D26D929}"/>
              </a:ext>
            </a:extLst>
          </p:cNvPr>
          <p:cNvSpPr/>
          <p:nvPr/>
        </p:nvSpPr>
        <p:spPr>
          <a:xfrm>
            <a:off x="4679680" y="1402418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B57887-6D13-45CF-8628-AFB5DF1C64C5}"/>
              </a:ext>
            </a:extLst>
          </p:cNvPr>
          <p:cNvSpPr/>
          <p:nvPr/>
        </p:nvSpPr>
        <p:spPr>
          <a:xfrm>
            <a:off x="613708" y="4984303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553BB-DD09-4FB0-8E66-28FA3309B7A5}"/>
              </a:ext>
            </a:extLst>
          </p:cNvPr>
          <p:cNvSpPr/>
          <p:nvPr/>
        </p:nvSpPr>
        <p:spPr>
          <a:xfrm>
            <a:off x="613708" y="3193360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56C8F1-C842-4BA2-AFD0-84BD35E575BF}"/>
              </a:ext>
            </a:extLst>
          </p:cNvPr>
          <p:cNvSpPr/>
          <p:nvPr/>
        </p:nvSpPr>
        <p:spPr>
          <a:xfrm>
            <a:off x="613708" y="1402418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B87A62-34A3-4FDC-8C97-06C12B85C99A}"/>
              </a:ext>
            </a:extLst>
          </p:cNvPr>
          <p:cNvSpPr/>
          <p:nvPr/>
        </p:nvSpPr>
        <p:spPr>
          <a:xfrm>
            <a:off x="4679680" y="3193360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91D31-70BE-415E-A4D7-BBC696B7898C}"/>
              </a:ext>
            </a:extLst>
          </p:cNvPr>
          <p:cNvSpPr/>
          <p:nvPr/>
        </p:nvSpPr>
        <p:spPr>
          <a:xfrm>
            <a:off x="4679680" y="4984303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1">
            <a:extLst>
              <a:ext uri="{FF2B5EF4-FFF2-40B4-BE49-F238E27FC236}">
                <a16:creationId xmlns:a16="http://schemas.microsoft.com/office/drawing/2014/main" id="{FC70F69A-F5E1-46A7-BC81-D02BBEE7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067E251-C5A5-4B8D-9CA6-133E05EEC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44D39A-ADF0-4D34-A521-83708F327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A45863B1-4AD8-46BA-B6E5-A6A17023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32" y="163902"/>
            <a:ext cx="4823244" cy="324988"/>
          </a:xfrm>
          <a:prstGeom prst="rect">
            <a:avLst/>
          </a:prstGeom>
        </p:spPr>
        <p:txBody>
          <a:bodyPr/>
          <a:lstStyle>
            <a:lvl1pPr algn="r">
              <a:defRPr sz="20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83B68-1CAF-406C-956D-BADBFDA0A643}"/>
              </a:ext>
            </a:extLst>
          </p:cNvPr>
          <p:cNvSpPr/>
          <p:nvPr userDrawn="1"/>
        </p:nvSpPr>
        <p:spPr>
          <a:xfrm>
            <a:off x="163512" y="4363946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A24930-7B6D-49BC-ACE5-A7296781E963}"/>
              </a:ext>
            </a:extLst>
          </p:cNvPr>
          <p:cNvSpPr/>
          <p:nvPr userDrawn="1"/>
        </p:nvSpPr>
        <p:spPr>
          <a:xfrm>
            <a:off x="163512" y="1869892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2DD47-C50B-4166-B168-80F2181DA1A3}"/>
              </a:ext>
            </a:extLst>
          </p:cNvPr>
          <p:cNvSpPr/>
          <p:nvPr userDrawn="1"/>
        </p:nvSpPr>
        <p:spPr>
          <a:xfrm>
            <a:off x="6944658" y="4363946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647F2-E915-44C2-A197-E62644C97895}"/>
              </a:ext>
            </a:extLst>
          </p:cNvPr>
          <p:cNvSpPr/>
          <p:nvPr userDrawn="1"/>
        </p:nvSpPr>
        <p:spPr>
          <a:xfrm>
            <a:off x="6944658" y="1869892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ADEADC-15CC-4A96-B342-B97C81015A87}"/>
              </a:ext>
            </a:extLst>
          </p:cNvPr>
          <p:cNvSpPr/>
          <p:nvPr userDrawn="1"/>
        </p:nvSpPr>
        <p:spPr>
          <a:xfrm>
            <a:off x="2362854" y="1869892"/>
            <a:ext cx="4418292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45526-25EA-4459-ABCA-1540C8BFC9E7}"/>
              </a:ext>
            </a:extLst>
          </p:cNvPr>
          <p:cNvSpPr/>
          <p:nvPr userDrawn="1"/>
        </p:nvSpPr>
        <p:spPr>
          <a:xfrm>
            <a:off x="2362854" y="4347411"/>
            <a:ext cx="4418292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918399-BC46-4D4E-9839-65D19D29DF74}"/>
              </a:ext>
            </a:extLst>
          </p:cNvPr>
          <p:cNvSpPr/>
          <p:nvPr userDrawn="1"/>
        </p:nvSpPr>
        <p:spPr>
          <a:xfrm>
            <a:off x="1293963" y="630238"/>
            <a:ext cx="7798655" cy="107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681E426-51C6-4A13-9A9A-EACDF40B29E7}"/>
              </a:ext>
            </a:extLst>
          </p:cNvPr>
          <p:cNvCxnSpPr>
            <a:cxnSpLocks/>
          </p:cNvCxnSpPr>
          <p:nvPr userDrawn="1"/>
        </p:nvCxnSpPr>
        <p:spPr>
          <a:xfrm>
            <a:off x="1293963" y="609600"/>
            <a:ext cx="0" cy="109332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D020A64-C9BA-48F2-AA62-61FC88BC21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6108" y="630238"/>
            <a:ext cx="7574380" cy="47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Museo 900" panose="02000000000000000000" pitchFamily="50" charset="0"/>
              </a:defRPr>
            </a:lvl1pPr>
          </a:lstStyle>
          <a:p>
            <a:pPr lvl="0"/>
            <a:r>
              <a:rPr lang="fr-FR" dirty="0">
                <a:latin typeface="Museo 900" panose="02000000000000000000" pitchFamily="50" charset="0"/>
              </a:rPr>
              <a:t>TITRE</a:t>
            </a:r>
          </a:p>
          <a:p>
            <a:pPr lvl="0"/>
            <a:r>
              <a:rPr lang="fr-FR" dirty="0">
                <a:latin typeface="Museo 900" panose="02000000000000000000" pitchFamily="50" charset="0"/>
              </a:rPr>
              <a:t>Titre</a:t>
            </a:r>
            <a:endParaRPr lang="fr-FR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9A37F4FC-5663-4A6F-8F51-52CE71BC41D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6108" y="1208718"/>
            <a:ext cx="7574380" cy="47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dirty="0">
                <a:latin typeface="Museo 100" panose="02000000000000000000" pitchFamily="50" charset="0"/>
              </a:rPr>
              <a:t>texte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F655F-F374-4E83-B86F-BB498042F3A6}"/>
              </a:ext>
            </a:extLst>
          </p:cNvPr>
          <p:cNvSpPr/>
          <p:nvPr userDrawn="1"/>
        </p:nvSpPr>
        <p:spPr>
          <a:xfrm>
            <a:off x="239697" y="609600"/>
            <a:ext cx="942116" cy="10726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4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2FB8C7-4EF9-4E6B-A471-7BB275B58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1339B-4BE6-47CE-8A26-E40666F7A611}"/>
              </a:ext>
            </a:extLst>
          </p:cNvPr>
          <p:cNvSpPr/>
          <p:nvPr userDrawn="1"/>
        </p:nvSpPr>
        <p:spPr>
          <a:xfrm>
            <a:off x="443505" y="4072532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462AFD-68CA-418E-A599-4F703D36F3C2}"/>
              </a:ext>
            </a:extLst>
          </p:cNvPr>
          <p:cNvSpPr/>
          <p:nvPr userDrawn="1"/>
        </p:nvSpPr>
        <p:spPr>
          <a:xfrm>
            <a:off x="443505" y="1730478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047D3-DC50-489E-B93D-A6D28E113CB5}"/>
              </a:ext>
            </a:extLst>
          </p:cNvPr>
          <p:cNvSpPr/>
          <p:nvPr userDrawn="1"/>
        </p:nvSpPr>
        <p:spPr>
          <a:xfrm>
            <a:off x="4762491" y="1730478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61A3D-174D-4973-BA7F-B1FA58CF2E3A}"/>
              </a:ext>
            </a:extLst>
          </p:cNvPr>
          <p:cNvSpPr/>
          <p:nvPr userDrawn="1"/>
        </p:nvSpPr>
        <p:spPr>
          <a:xfrm>
            <a:off x="4762491" y="4072532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1">
            <a:extLst>
              <a:ext uri="{FF2B5EF4-FFF2-40B4-BE49-F238E27FC236}">
                <a16:creationId xmlns:a16="http://schemas.microsoft.com/office/drawing/2014/main" id="{70AF2174-17B3-441E-A7E9-CD22B252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9EAAD0D-ADE4-4FB4-8165-90014FBDE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93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0FC6FED-1D82-47C2-99C5-56218807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6" r:id="rId7"/>
    <p:sldLayoutId id="214748370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3F168EC-84B6-4A71-93D4-F145C77DF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0553"/>
              </p:ext>
            </p:extLst>
          </p:nvPr>
        </p:nvGraphicFramePr>
        <p:xfrm>
          <a:off x="614817" y="1298186"/>
          <a:ext cx="8131413" cy="53490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7551">
                  <a:extLst>
                    <a:ext uri="{9D8B030D-6E8A-4147-A177-3AD203B41FA5}">
                      <a16:colId xmlns:a16="http://schemas.microsoft.com/office/drawing/2014/main" val="1944220195"/>
                    </a:ext>
                  </a:extLst>
                </a:gridCol>
                <a:gridCol w="3192719">
                  <a:extLst>
                    <a:ext uri="{9D8B030D-6E8A-4147-A177-3AD203B41FA5}">
                      <a16:colId xmlns:a16="http://schemas.microsoft.com/office/drawing/2014/main" val="3066924710"/>
                    </a:ext>
                  </a:extLst>
                </a:gridCol>
                <a:gridCol w="1771125">
                  <a:extLst>
                    <a:ext uri="{9D8B030D-6E8A-4147-A177-3AD203B41FA5}">
                      <a16:colId xmlns:a16="http://schemas.microsoft.com/office/drawing/2014/main" val="271798535"/>
                    </a:ext>
                  </a:extLst>
                </a:gridCol>
                <a:gridCol w="348022">
                  <a:extLst>
                    <a:ext uri="{9D8B030D-6E8A-4147-A177-3AD203B41FA5}">
                      <a16:colId xmlns:a16="http://schemas.microsoft.com/office/drawing/2014/main" val="370470416"/>
                    </a:ext>
                  </a:extLst>
                </a:gridCol>
                <a:gridCol w="1744728">
                  <a:extLst>
                    <a:ext uri="{9D8B030D-6E8A-4147-A177-3AD203B41FA5}">
                      <a16:colId xmlns:a16="http://schemas.microsoft.com/office/drawing/2014/main" val="1484101950"/>
                    </a:ext>
                  </a:extLst>
                </a:gridCol>
                <a:gridCol w="417268">
                  <a:extLst>
                    <a:ext uri="{9D8B030D-6E8A-4147-A177-3AD203B41FA5}">
                      <a16:colId xmlns:a16="http://schemas.microsoft.com/office/drawing/2014/main" val="3623170432"/>
                    </a:ext>
                  </a:extLst>
                </a:gridCol>
              </a:tblGrid>
              <a:tr h="41239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6666"/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2021/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Dec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.</a:t>
                      </a: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 2020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Museo 300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Cumulation 2021/cumulation 2020</a:t>
                      </a:r>
                      <a:endParaRPr lang="fr-FR" sz="1100" b="1" kern="1200" dirty="0">
                        <a:solidFill>
                          <a:schemeClr val="bg1"/>
                        </a:solidFill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45829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Turnover of French manufacturers of agricultural equipment</a:t>
                      </a:r>
                      <a:endParaRPr kumimoji="0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+19.7%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+17.3 %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2021007"/>
                  </a:ext>
                </a:extLst>
              </a:tr>
              <a:tr h="437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French exports of  agricultural equipment</a:t>
                      </a:r>
                      <a:endParaRPr kumimoji="0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+37,8%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+28.1 %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757724"/>
                  </a:ext>
                </a:extLst>
              </a:tr>
              <a:tr h="437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u="none" strike="noStrike" cap="none" normalizeH="0" baseline="0" noProof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</a:rPr>
                        <a:t>Turnover of agricultural equipment trade</a:t>
                      </a:r>
                      <a:endParaRPr kumimoji="0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+9.0%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+10.8%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217533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rgbClr val="2D2D2D"/>
                          </a:solidFill>
                          <a:latin typeface="Museo 300" panose="02000000000000000000" pitchFamily="50" charset="0"/>
                        </a:rPr>
                        <a:t>French imports of agricultural equipment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+38.8 %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6214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+25.5 %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0952017"/>
                  </a:ext>
                </a:extLst>
              </a:tr>
              <a:tr h="574405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Janvier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Janvier 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 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81827"/>
                  </a:ext>
                </a:extLst>
              </a:tr>
              <a:tr h="437023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1rst registration of agricultural tractors</a:t>
                      </a:r>
                      <a:endParaRPr kumimoji="0" lang="en-GB" sz="1100" u="sng" strike="noStrike" kern="1200" cap="none" normalizeH="0" baseline="0" noProof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+6.0%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+6.0 %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</a:t>
                      </a:r>
                      <a:endParaRPr lang="fr-FR" sz="14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6052"/>
                  </a:ext>
                </a:extLst>
              </a:tr>
              <a:tr h="61859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/>
                        <a:t>Balance of opinion of European manufacturers vs the French market outlook</a:t>
                      </a:r>
                      <a:endParaRPr kumimoji="0" lang="en-GB" sz="1100" u="sng" strike="noStrike" kern="1200" cap="none" normalizeH="0" baseline="0" noProof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9844943"/>
                  </a:ext>
                </a:extLst>
              </a:tr>
              <a:tr h="412393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Déc. 2021/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Déc. </a:t>
                      </a: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2020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Museo 300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 2021/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 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92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3988"/>
                  </a:ext>
                </a:extLst>
              </a:tr>
              <a:tr h="437023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Producer prices of agricultural products</a:t>
                      </a: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+15.7 %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+15.7 %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312616"/>
                  </a:ext>
                </a:extLst>
              </a:tr>
              <a:tr h="437023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Input prices paid by farmers</a:t>
                      </a: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+17.7 %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ＭＳ Ｐゴシック" charset="0"/>
                          <a:cs typeface="ＭＳ Ｐゴシック" charset="0"/>
                        </a:rPr>
                        <a:t>+17.7 %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86917"/>
                  </a:ext>
                </a:extLst>
              </a:tr>
            </a:tbl>
          </a:graphicData>
        </a:graphic>
      </p:graphicFrame>
      <p:pic>
        <p:nvPicPr>
          <p:cNvPr id="5" name="Graphique 4">
            <a:extLst>
              <a:ext uri="{FF2B5EF4-FFF2-40B4-BE49-F238E27FC236}">
                <a16:creationId xmlns:a16="http://schemas.microsoft.com/office/drawing/2014/main" id="{106EB47D-4388-45C9-8705-D04E6F835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61" y="4779572"/>
            <a:ext cx="225042" cy="26761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A9CB6744-E6BE-477A-89AE-DBCDECB87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817" y="4297155"/>
            <a:ext cx="440781" cy="26761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D413DC9-4BDB-46CA-9AC9-F77EAB50C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261" y="1832899"/>
            <a:ext cx="229949" cy="268814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A0060E4-ECA2-4831-A0FD-EF2992897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616" y="5794814"/>
            <a:ext cx="248704" cy="300619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12742C9-A731-4B27-A059-D6FAA549A9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6052" t="21364" r="38842" b="38546"/>
          <a:stretch/>
        </p:blipFill>
        <p:spPr>
          <a:xfrm>
            <a:off x="692929" y="2312200"/>
            <a:ext cx="344079" cy="267617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A85206C3-5736-4740-A829-E67838C87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262" y="2797300"/>
            <a:ext cx="229949" cy="268814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4A4E6EAD-37FC-40E8-9A9D-42C8C0EEA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401" y="3283597"/>
            <a:ext cx="345672" cy="267617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091C302F-BA76-433E-B432-FD776EE5E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616" y="6222963"/>
            <a:ext cx="248704" cy="30061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AE97CBE-8BA3-4252-A7E2-48F0D1B31AA0}"/>
              </a:ext>
            </a:extLst>
          </p:cNvPr>
          <p:cNvSpPr txBox="1"/>
          <p:nvPr/>
        </p:nvSpPr>
        <p:spPr>
          <a:xfrm>
            <a:off x="8238062" y="2256124"/>
            <a:ext cx="385120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AF7C6E1-46CF-4901-9621-E48C27EE2FFF}"/>
              </a:ext>
            </a:extLst>
          </p:cNvPr>
          <p:cNvSpPr txBox="1"/>
          <p:nvPr/>
        </p:nvSpPr>
        <p:spPr>
          <a:xfrm>
            <a:off x="6144204" y="3109628"/>
            <a:ext cx="345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B98794-2C7F-4C01-B18B-7034964541B3}"/>
              </a:ext>
            </a:extLst>
          </p:cNvPr>
          <p:cNvSpPr txBox="1"/>
          <p:nvPr/>
        </p:nvSpPr>
        <p:spPr>
          <a:xfrm flipH="1">
            <a:off x="8176112" y="1800683"/>
            <a:ext cx="503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1509544-45C1-4EF0-B649-7FA3A6C35909}"/>
              </a:ext>
            </a:extLst>
          </p:cNvPr>
          <p:cNvSpPr txBox="1"/>
          <p:nvPr/>
        </p:nvSpPr>
        <p:spPr>
          <a:xfrm>
            <a:off x="8227372" y="2665784"/>
            <a:ext cx="385120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E8F10CD-A446-40A4-B529-B732E63A4D6E}"/>
              </a:ext>
            </a:extLst>
          </p:cNvPr>
          <p:cNvSpPr txBox="1"/>
          <p:nvPr/>
        </p:nvSpPr>
        <p:spPr>
          <a:xfrm>
            <a:off x="6114536" y="5685737"/>
            <a:ext cx="438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44F53E-312C-449E-B566-8CCAA5D4C765}"/>
              </a:ext>
            </a:extLst>
          </p:cNvPr>
          <p:cNvSpPr txBox="1"/>
          <p:nvPr/>
        </p:nvSpPr>
        <p:spPr>
          <a:xfrm>
            <a:off x="6131276" y="6139948"/>
            <a:ext cx="438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02F1B0C-B8CD-4DFB-9EAD-6F8F0BF6F7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4355" y="2631553"/>
            <a:ext cx="425371" cy="436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F2EFF2-CE2E-4E71-8C85-2053489883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4601" y="4253846"/>
            <a:ext cx="371888" cy="37798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9AC3DCF-FA3D-4177-81F3-CDB87AD0C990}"/>
              </a:ext>
            </a:extLst>
          </p:cNvPr>
          <p:cNvSpPr txBox="1"/>
          <p:nvPr/>
        </p:nvSpPr>
        <p:spPr>
          <a:xfrm>
            <a:off x="6184054" y="1752283"/>
            <a:ext cx="345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F591C80-903F-473A-AEFC-C1B8208DD734}"/>
              </a:ext>
            </a:extLst>
          </p:cNvPr>
          <p:cNvSpPr txBox="1"/>
          <p:nvPr/>
        </p:nvSpPr>
        <p:spPr>
          <a:xfrm>
            <a:off x="6177700" y="2181478"/>
            <a:ext cx="345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3EF417-5B89-4206-A5AA-02976A515535}"/>
              </a:ext>
            </a:extLst>
          </p:cNvPr>
          <p:cNvSpPr txBox="1"/>
          <p:nvPr/>
        </p:nvSpPr>
        <p:spPr>
          <a:xfrm>
            <a:off x="8230548" y="5685737"/>
            <a:ext cx="345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EF0159C-B0A7-4140-9E0B-BF91AF4FA0C7}"/>
              </a:ext>
            </a:extLst>
          </p:cNvPr>
          <p:cNvSpPr txBox="1"/>
          <p:nvPr/>
        </p:nvSpPr>
        <p:spPr>
          <a:xfrm>
            <a:off x="8231026" y="6155336"/>
            <a:ext cx="345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DBAAA54-C600-48EA-A488-DC8748CCC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4255" y="210807"/>
            <a:ext cx="343760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MAIN ECONOMIC INDICATORS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7E853A8-3DE2-4621-BCD2-FBDC43178A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26" y="416154"/>
            <a:ext cx="1050166" cy="7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8694"/>
      </p:ext>
    </p:extLst>
  </p:cSld>
  <p:clrMapOvr>
    <a:masterClrMapping/>
  </p:clrMapOvr>
</p:sld>
</file>

<file path=ppt/theme/theme1.xml><?xml version="1.0" encoding="utf-8"?>
<a:theme xmlns:a="http://schemas.openxmlformats.org/drawingml/2006/main" name="AXEMA_2020_2407">
  <a:themeElements>
    <a:clrScheme name="AXEMA 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6666"/>
      </a:accent1>
      <a:accent2>
        <a:srgbClr val="91C141"/>
      </a:accent2>
      <a:accent3>
        <a:srgbClr val="008D39"/>
      </a:accent3>
      <a:accent4>
        <a:srgbClr val="00A4A1"/>
      </a:accent4>
      <a:accent5>
        <a:srgbClr val="22AAE2"/>
      </a:accent5>
      <a:accent6>
        <a:srgbClr val="941837"/>
      </a:accent6>
      <a:hlink>
        <a:srgbClr val="91C141"/>
      </a:hlink>
      <a:folHlink>
        <a:srgbClr val="02739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MA_2020_2407" id="{29F66045-6801-4ECE-BB2D-E61FB8348FBF}" vid="{CBA3927F-884A-4C29-915A-5ED99AC971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AXEMA_2020_2407</Template>
  <TotalTime>0</TotalTime>
  <Words>145</Words>
  <Application>Microsoft Office PowerPoint</Application>
  <PresentationFormat>Affichage à l'écran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Gilroy ExtraBold</vt:lpstr>
      <vt:lpstr>Gilroy Light</vt:lpstr>
      <vt:lpstr>inherit</vt:lpstr>
      <vt:lpstr>Museo 100</vt:lpstr>
      <vt:lpstr>Museo 300</vt:lpstr>
      <vt:lpstr>Museo 900</vt:lpstr>
      <vt:lpstr>AXEMA_2020_2407</vt:lpstr>
      <vt:lpstr>MAIN ECONOMIC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Desnos</dc:creator>
  <cp:lastModifiedBy>Valérie LESCAUT</cp:lastModifiedBy>
  <cp:revision>2303</cp:revision>
  <cp:lastPrinted>2022-02-14T10:35:33Z</cp:lastPrinted>
  <dcterms:created xsi:type="dcterms:W3CDTF">2020-08-03T06:05:53Z</dcterms:created>
  <dcterms:modified xsi:type="dcterms:W3CDTF">2022-03-30T10:13:12Z</dcterms:modified>
</cp:coreProperties>
</file>